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80" r:id="rId4"/>
    <p:sldMasterId id="2147483694" r:id="rId5"/>
    <p:sldMasterId id="2147483701" r:id="rId6"/>
  </p:sldMasterIdLst>
  <p:notesMasterIdLst>
    <p:notesMasterId r:id="rId47"/>
  </p:notesMasterIdLst>
  <p:handoutMasterIdLst>
    <p:handoutMasterId r:id="rId48"/>
  </p:handoutMasterIdLst>
  <p:sldIdLst>
    <p:sldId id="593" r:id="rId7"/>
    <p:sldId id="594" r:id="rId8"/>
    <p:sldId id="595" r:id="rId9"/>
    <p:sldId id="623" r:id="rId10"/>
    <p:sldId id="600" r:id="rId11"/>
    <p:sldId id="602" r:id="rId12"/>
    <p:sldId id="603" r:id="rId13"/>
    <p:sldId id="604" r:id="rId14"/>
    <p:sldId id="605" r:id="rId15"/>
    <p:sldId id="606" r:id="rId16"/>
    <p:sldId id="537" r:id="rId17"/>
    <p:sldId id="617" r:id="rId18"/>
    <p:sldId id="545" r:id="rId19"/>
    <p:sldId id="548" r:id="rId20"/>
    <p:sldId id="550" r:id="rId21"/>
    <p:sldId id="609" r:id="rId22"/>
    <p:sldId id="610" r:id="rId23"/>
    <p:sldId id="616" r:id="rId24"/>
    <p:sldId id="613" r:id="rId25"/>
    <p:sldId id="607" r:id="rId26"/>
    <p:sldId id="608" r:id="rId27"/>
    <p:sldId id="611" r:id="rId28"/>
    <p:sldId id="552" r:id="rId29"/>
    <p:sldId id="615" r:id="rId30"/>
    <p:sldId id="614" r:id="rId31"/>
    <p:sldId id="618" r:id="rId32"/>
    <p:sldId id="619" r:id="rId33"/>
    <p:sldId id="557" r:id="rId34"/>
    <p:sldId id="612" r:id="rId35"/>
    <p:sldId id="560" r:id="rId36"/>
    <p:sldId id="564" r:id="rId37"/>
    <p:sldId id="563" r:id="rId38"/>
    <p:sldId id="622" r:id="rId39"/>
    <p:sldId id="620" r:id="rId40"/>
    <p:sldId id="621" r:id="rId41"/>
    <p:sldId id="590" r:id="rId42"/>
    <p:sldId id="591" r:id="rId43"/>
    <p:sldId id="624" r:id="rId44"/>
    <p:sldId id="514" r:id="rId45"/>
    <p:sldId id="597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447026C-338B-4CAE-9D31-C8FD5135C8BA}">
          <p14:sldIdLst>
            <p14:sldId id="593"/>
            <p14:sldId id="594"/>
            <p14:sldId id="595"/>
            <p14:sldId id="623"/>
          </p14:sldIdLst>
        </p14:section>
        <p14:section name="String Format" id="{ADDE7196-B530-4323-8B0A-0105DB42EDF1}">
          <p14:sldIdLst>
            <p14:sldId id="600"/>
            <p14:sldId id="602"/>
            <p14:sldId id="603"/>
            <p14:sldId id="604"/>
            <p14:sldId id="605"/>
            <p14:sldId id="606"/>
          </p14:sldIdLst>
        </p14:section>
        <p14:section name="Manipulating Strings" id="{B656216D-FB6E-4FA0-878D-6613B89B23BF}">
          <p14:sldIdLst>
            <p14:sldId id="537"/>
            <p14:sldId id="617"/>
            <p14:sldId id="545"/>
            <p14:sldId id="548"/>
            <p14:sldId id="550"/>
            <p14:sldId id="609"/>
            <p14:sldId id="610"/>
            <p14:sldId id="616"/>
            <p14:sldId id="613"/>
            <p14:sldId id="607"/>
            <p14:sldId id="608"/>
            <p14:sldId id="611"/>
          </p14:sldIdLst>
        </p14:section>
        <p14:section name="String Compare" id="{8F2640C1-849F-4626-A263-CB1D932B1BA7}">
          <p14:sldIdLst>
            <p14:sldId id="552"/>
            <p14:sldId id="615"/>
            <p14:sldId id="614"/>
            <p14:sldId id="618"/>
            <p14:sldId id="619"/>
          </p14:sldIdLst>
        </p14:section>
        <p14:section name="Concatenating and Building Strings" id="{C66AF75C-495C-49DC-8688-59F894A0BA81}">
          <p14:sldIdLst>
            <p14:sldId id="557"/>
            <p14:sldId id="612"/>
            <p14:sldId id="560"/>
            <p14:sldId id="564"/>
            <p14:sldId id="563"/>
            <p14:sldId id="622"/>
            <p14:sldId id="620"/>
            <p14:sldId id="621"/>
            <p14:sldId id="590"/>
            <p14:sldId id="591"/>
            <p14:sldId id="624"/>
            <p14:sldId id="514"/>
            <p14:sldId id="5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Автор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4660" autoAdjust="0"/>
  </p:normalViewPr>
  <p:slideViewPr>
    <p:cSldViewPr>
      <p:cViewPr varScale="1">
        <p:scale>
          <a:sx n="78" d="100"/>
          <a:sy n="78" d="100"/>
        </p:scale>
        <p:origin x="96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108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69844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83705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351A60-BC04-4D56-8364-D10D2FD458CF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95135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1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E23597-FBBC-42B6-95B8-38385222AA31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67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113236"/>
            <a:ext cx="5733818" cy="3472271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Introducing the </a:t>
            </a:r>
            <a:r>
              <a:rPr lang="en-US" dirty="0" err="1"/>
              <a:t>StringBuffer</a:t>
            </a:r>
            <a:r>
              <a:rPr lang="en-US" dirty="0"/>
              <a:t> Class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represents strings that can be modified and extended at run time. The following example creates three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objects, and copies all the characters each time a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is created: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 quote = </a:t>
            </a:r>
            <a:r>
              <a:rPr lang="en-US" dirty="0" smtClean="0"/>
              <a:t>"Fasten </a:t>
            </a:r>
            <a:r>
              <a:rPr lang="en-US" dirty="0"/>
              <a:t>your seatbelts, </a:t>
            </a:r>
            <a:r>
              <a:rPr lang="en-US" dirty="0" smtClean="0"/>
              <a:t>";</a:t>
            </a:r>
            <a:endParaRPr lang="en-US" dirty="0"/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 = quote + </a:t>
            </a:r>
            <a:r>
              <a:rPr lang="en-US" dirty="0" smtClean="0"/>
              <a:t>"it's </a:t>
            </a:r>
            <a:r>
              <a:rPr lang="en-US" dirty="0"/>
              <a:t>going to be a bumpy night</a:t>
            </a:r>
            <a:r>
              <a:rPr lang="en-US" dirty="0" smtClean="0"/>
              <a:t>.";</a:t>
            </a:r>
            <a:endParaRPr lang="en-US" dirty="0"/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It is more efficient to </a:t>
            </a:r>
            <a:r>
              <a:rPr lang="en-US" dirty="0" err="1"/>
              <a:t>preallocate</a:t>
            </a:r>
            <a:r>
              <a:rPr lang="en-US" dirty="0"/>
              <a:t> the amount of space required using the </a:t>
            </a: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constructor, and its </a:t>
            </a:r>
            <a:r>
              <a:rPr lang="en-US" dirty="0">
                <a:latin typeface="Courier New" pitchFamily="49" charset="0"/>
              </a:rPr>
              <a:t>append()</a:t>
            </a:r>
            <a:r>
              <a:rPr lang="en-US" dirty="0"/>
              <a:t> method as follows: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 err="1"/>
              <a:t>StringBuffer</a:t>
            </a:r>
            <a:r>
              <a:rPr lang="en-US" dirty="0"/>
              <a:t> quote = new </a:t>
            </a:r>
            <a:r>
              <a:rPr lang="en-US" dirty="0" err="1"/>
              <a:t>StringBuffer</a:t>
            </a:r>
            <a:r>
              <a:rPr lang="en-US" dirty="0"/>
              <a:t>(60); // </a:t>
            </a:r>
            <a:r>
              <a:rPr lang="en-US" dirty="0" err="1"/>
              <a:t>alloc</a:t>
            </a:r>
            <a:r>
              <a:rPr lang="en-US" dirty="0"/>
              <a:t> 60 chars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 err="1"/>
              <a:t>quote.append</a:t>
            </a:r>
            <a:r>
              <a:rPr lang="en-US" dirty="0" smtClean="0"/>
              <a:t>("Fasten </a:t>
            </a:r>
            <a:r>
              <a:rPr lang="en-US" dirty="0"/>
              <a:t>your seatbelts, </a:t>
            </a:r>
            <a:r>
              <a:rPr lang="en-US" dirty="0" smtClean="0"/>
              <a:t>");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quote.append</a:t>
            </a:r>
            <a:r>
              <a:rPr lang="en-US" dirty="0" smtClean="0"/>
              <a:t>(" it's </a:t>
            </a:r>
            <a:r>
              <a:rPr lang="en-US" dirty="0"/>
              <a:t>going to be a bumpy night. </a:t>
            </a:r>
            <a:r>
              <a:rPr lang="en-US" dirty="0" smtClean="0"/>
              <a:t>");</a:t>
            </a:r>
            <a:endParaRPr lang="en-US" dirty="0"/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also provides a number of overloaded </a:t>
            </a:r>
            <a:r>
              <a:rPr lang="en-US" dirty="0">
                <a:latin typeface="Courier New" pitchFamily="49" charset="0"/>
              </a:rPr>
              <a:t>insert()</a:t>
            </a:r>
            <a:r>
              <a:rPr lang="en-US" dirty="0"/>
              <a:t> methods for inserting various types of data at a particular location in the string buffer.</a:t>
            </a:r>
          </a:p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solidFill>
                  <a:srgbClr val="0000FF"/>
                </a:solidFill>
              </a:rPr>
              <a:t>Instructor Note</a:t>
            </a:r>
          </a:p>
          <a:p>
            <a:pPr lvl="1">
              <a:lnSpc>
                <a:spcPct val="95000"/>
              </a:lnSpc>
              <a:spcBef>
                <a:spcPct val="0"/>
              </a:spcBef>
            </a:pPr>
            <a:r>
              <a:rPr lang="en-US" dirty="0">
                <a:solidFill>
                  <a:srgbClr val="0000FF"/>
                </a:solidFill>
              </a:rPr>
              <a:t>The example in the slide uses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to reverse the characters in a string. A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is created, with the same length as the string. The loop traverses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 in reverse order and appends each of its characters to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by using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append()</a:t>
            </a:r>
            <a:r>
              <a:rPr lang="en-US" dirty="0">
                <a:solidFill>
                  <a:srgbClr val="0000FF"/>
                </a:solidFill>
              </a:rPr>
              <a:t>.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therefore holds a reverse copy of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parameter. At the end of the method, a new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 </a:t>
            </a:r>
            <a:r>
              <a:rPr lang="en-US" dirty="0">
                <a:solidFill>
                  <a:srgbClr val="0000FF"/>
                </a:solidFill>
              </a:rPr>
              <a:t>object is created from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object, and this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is returned from the method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7836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633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47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233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477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196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19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644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68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436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1019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745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06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1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0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845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719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71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2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723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3336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1477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457/Manual-String-Processing-La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457/Manual-String-Processing-Lab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457/Manual-String-Processing-Lab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457/Manual-String-Processing-Lab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457/Manual-String-Processing-Lab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0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-fundamentals" TargetMode="External"/><Relationship Id="rId21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3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8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 smtClean="0"/>
              <a:t>Strings and Text Processing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 smtClean="0"/>
              <a:t>Processing and Manipulating Text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3340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7150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16700" y="3806198"/>
            <a:ext cx="149464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Java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Picture 8" descr="Ball-of-thick-string-007.jpg (460×276)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513" y="3733800"/>
            <a:ext cx="4722812" cy="2438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smtClean="0"/>
              <a:t>Students Results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https://judge.softuni.bg/Contests/457/Manual-String-Processing-Lab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066801"/>
            <a:ext cx="10555194" cy="480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 smtClean="0"/>
              <a:t>System.out.println(String.format</a:t>
            </a:r>
            <a:r>
              <a:rPr lang="en-US" sz="2600" dirty="0"/>
              <a:t>(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"%1$-10s|%2$7s|%3$7s|%4$7s|%5$7s|"</a:t>
            </a:r>
            <a:r>
              <a:rPr lang="en-US" sz="2600" dirty="0" smtClean="0"/>
              <a:t>, "Name", "JAdv", "JavaOOP", "AdvOOP", "Average"));</a:t>
            </a:r>
          </a:p>
          <a:p>
            <a:r>
              <a:rPr lang="en-US" sz="2600" dirty="0" smtClean="0"/>
              <a:t>  for (String student : students.keySet()) {</a:t>
            </a:r>
          </a:p>
          <a:p>
            <a:pPr>
              <a:spcAft>
                <a:spcPts val="1200"/>
              </a:spcAft>
            </a:pPr>
            <a:r>
              <a:rPr lang="en-US" sz="2600" dirty="0" smtClean="0"/>
              <a:t>    ArrayList&lt;Double&gt; resuls = students.get(student);</a:t>
            </a:r>
          </a:p>
          <a:p>
            <a:pPr>
              <a:spcAft>
                <a:spcPts val="1200"/>
              </a:spcAft>
            </a:pPr>
            <a:r>
              <a:rPr lang="en-US" sz="2600" dirty="0" smtClean="0"/>
              <a:t>    double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average</a:t>
            </a:r>
            <a:r>
              <a:rPr lang="en-US" sz="2600" dirty="0" smtClean="0"/>
              <a:t> = (resuls.get(0) + resuls.get(1) + resuls.get(2)) / 3 ;</a:t>
            </a:r>
          </a:p>
          <a:p>
            <a:r>
              <a:rPr lang="en-US" sz="2600" dirty="0" smtClean="0"/>
              <a:t>    System.out.println(String.format</a:t>
            </a:r>
            <a:r>
              <a:rPr lang="en-US" sz="2600" dirty="0"/>
              <a:t>(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"%1$-10s|%2$7.2f|%3$7.2f|%4$7.2f|%5$7.4f|"</a:t>
            </a:r>
            <a:r>
              <a:rPr lang="en-US" sz="2600" dirty="0" smtClean="0"/>
              <a:t>, student, resuls.get(0), resuls.get(1), resuls.get(2), average));</a:t>
            </a:r>
          </a:p>
          <a:p>
            <a:r>
              <a:rPr lang="en-US" sz="2600" dirty="0" smtClean="0"/>
              <a:t>}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174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441336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Manipulating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287510"/>
            <a:ext cx="8938472" cy="1339204"/>
          </a:xfrm>
        </p:spPr>
        <p:txBody>
          <a:bodyPr/>
          <a:lstStyle/>
          <a:p>
            <a:r>
              <a:rPr lang="en-US" dirty="0"/>
              <a:t>Comparing, Concatenating, Searching, Extracting Substrings, </a:t>
            </a:r>
            <a:r>
              <a:rPr lang="en-US" dirty="0" smtClean="0"/>
              <a:t>Splitting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198812" y="914400"/>
            <a:ext cx="7255266" cy="3255249"/>
            <a:chOff x="1598108" y="2993151"/>
            <a:chExt cx="7255266" cy="3255249"/>
          </a:xfrm>
        </p:grpSpPr>
        <p:pic>
          <p:nvPicPr>
            <p:cNvPr id="60417" name="Picture 1" descr="C:\Trash\sinaps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108" y="3560312"/>
              <a:ext cx="5793292" cy="2688088"/>
            </a:xfrm>
            <a:prstGeom prst="rect">
              <a:avLst/>
            </a:prstGeom>
            <a:noFill/>
          </p:spPr>
        </p:pic>
        <p:pic>
          <p:nvPicPr>
            <p:cNvPr id="1030" name="Picture 6" descr="http://images.wikia.com/fallout/images/6/6e/Tweezers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65600">
              <a:off x="4639355" y="2993151"/>
              <a:ext cx="4214019" cy="220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4437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str.trim()</a:t>
            </a:r>
            <a:r>
              <a:rPr lang="en-US" sz="3000" noProof="1" smtClean="0">
                <a:latin typeface="+mj-lt"/>
                <a:cs typeface="Consolas" pitchFamily="49" charset="0"/>
              </a:rPr>
              <a:t> – trims whitespaces at start and end of string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startsWith(String </a:t>
            </a:r>
            <a:r>
              <a:rPr lang="en-US" sz="3000" noProof="1">
                <a:latin typeface="Consolas" panose="020B0609020204030204" pitchFamily="49" charset="0"/>
                <a:cs typeface="Consolas" pitchFamily="49" charset="0"/>
              </a:rPr>
              <a:t>prefix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3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endsWith(String </a:t>
            </a:r>
            <a:r>
              <a:rPr lang="en-US" sz="3000" noProof="1">
                <a:latin typeface="Consolas" panose="020B0609020204030204" pitchFamily="49" charset="0"/>
                <a:cs typeface="Consolas" pitchFamily="49" charset="0"/>
              </a:rPr>
              <a:t>suffix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Trimming White </a:t>
            </a:r>
            <a:r>
              <a:rPr lang="en-US" dirty="0" smtClean="0"/>
              <a:t>Space and boolean methods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684212" y="1676400"/>
            <a:ext cx="10591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 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white space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clean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rim()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"example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 white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space"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684212" y="3505200"/>
            <a:ext cx="10591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"C# is the best!";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isQuestion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.startsWith(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“Java"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System.out.println(isQuestion);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false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7959" name="Rectangle 7"/>
          <p:cNvSpPr>
            <a:spLocks noChangeArrowheads="1"/>
          </p:cNvSpPr>
          <p:nvPr/>
        </p:nvSpPr>
        <p:spPr bwMode="auto">
          <a:xfrm>
            <a:off x="684212" y="5334000"/>
            <a:ext cx="10591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"How are you?";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isQuestion = 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.endsWith(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"?"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System.out.println(isQuestion); // true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604" y="1362322"/>
            <a:ext cx="1514408" cy="151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05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958" grpId="0" animBg="1"/>
      <p:bldP spid="6379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45573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Finding a character or substring within given string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str.indexOf(String/char term)</a:t>
            </a:r>
            <a:r>
              <a:rPr lang="en-US" noProof="1" smtClean="0"/>
              <a:t> – returns the index of the first occurrence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 smtClean="0"/>
              <a:t>in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noProof="1" smtClean="0"/>
              <a:t>Returns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noProof="1" smtClean="0"/>
              <a:t> if there is no match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2800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sz="2400" dirty="0" smtClean="0"/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str.lastIndexOf(String/char term)</a:t>
            </a:r>
            <a:r>
              <a:rPr lang="en-US" noProof="1" smtClean="0"/>
              <a:t> – return</a:t>
            </a:r>
            <a:r>
              <a:rPr lang="en-US" noProof="1"/>
              <a:t>s</a:t>
            </a:r>
            <a:r>
              <a:rPr lang="en-US" noProof="1" smtClean="0"/>
              <a:t> the index of the last occurrence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noProof="1">
              <a:latin typeface="Courier New" pitchFamily="49" charset="0"/>
            </a:endParaRPr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</a:t>
            </a:r>
            <a:r>
              <a:rPr lang="en-US" dirty="0" smtClean="0"/>
              <a:t>in Strings</a:t>
            </a:r>
            <a:endParaRPr lang="bg-BG" dirty="0"/>
          </a:p>
        </p:txBody>
      </p:sp>
      <p:sp>
        <p:nvSpPr>
          <p:cNvPr id="606214" name="Rectangle 6"/>
          <p:cNvSpPr>
            <a:spLocks noChangeArrowheads="1"/>
          </p:cNvSpPr>
          <p:nvPr/>
        </p:nvSpPr>
        <p:spPr bwMode="auto">
          <a:xfrm>
            <a:off x="912812" y="3295471"/>
            <a:ext cx="10210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email = "vasko@gmail.org";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firstIndex = email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"@gmail.org"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noIndex = email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.indexOf(</a:t>
            </a:r>
            <a:r>
              <a:rPr lang="bg-BG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bg-BG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6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-1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6215" name="Rectangle 7"/>
          <p:cNvSpPr>
            <a:spLocks noChangeArrowheads="1"/>
          </p:cNvSpPr>
          <p:nvPr/>
        </p:nvSpPr>
        <p:spPr bwMode="auto">
          <a:xfrm>
            <a:off x="912811" y="5722203"/>
            <a:ext cx="1021080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verse = "To be or not to be..";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lastIndex = verse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.lastIndexOf(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"be"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16</a:t>
            </a:r>
          </a:p>
        </p:txBody>
      </p:sp>
      <p:pic>
        <p:nvPicPr>
          <p:cNvPr id="49154" name="Picture 2" descr="http://www.eton.ac/images/search-ico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412" y="2012100"/>
            <a:ext cx="1905000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61603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214" grpId="0" animBg="1"/>
      <p:bldP spid="6062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Substrings</a:t>
            </a:r>
            <a:endParaRPr lang="bg-BG" dirty="0"/>
          </a:p>
        </p:txBody>
      </p:sp>
      <p:sp>
        <p:nvSpPr>
          <p:cNvPr id="607235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1049000" cy="56546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str.substring(int startIndex, int endIndex)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endParaRPr lang="en-US" noProof="1"/>
          </a:p>
          <a:p>
            <a:pPr marL="377887" lvl="1" indent="0">
              <a:lnSpc>
                <a:spcPct val="100000"/>
              </a:lnSpc>
              <a:buNone/>
            </a:pPr>
            <a:endParaRPr lang="en-US" noProof="1"/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str.substring(int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startIndex)</a:t>
            </a:r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1020762" y="1752600"/>
            <a:ext cx="101473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filename 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"C:\\Pics\\Rila2017.jpg";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filename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substring(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 is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Rila2017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7239" name="Rectangle 7"/>
          <p:cNvSpPr>
            <a:spLocks noChangeArrowheads="1"/>
          </p:cNvSpPr>
          <p:nvPr/>
        </p:nvSpPr>
        <p:spPr bwMode="auto">
          <a:xfrm>
            <a:off x="1000929" y="3823394"/>
            <a:ext cx="10127314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filename 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"C:\\Pics\\Rila2017.jpg";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nameAndExtension 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filename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.substring(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nameAndExtension is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Summer2017.jpg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607342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656116"/>
              </p:ext>
            </p:extLst>
          </p:nvPr>
        </p:nvGraphicFramePr>
        <p:xfrm>
          <a:off x="1756569" y="5542182"/>
          <a:ext cx="8142285" cy="845504"/>
        </p:xfrm>
        <a:graphic>
          <a:graphicData uri="http://schemas.openxmlformats.org/drawingml/2006/table">
            <a:tbl>
              <a:tblPr/>
              <a:tblGrid>
                <a:gridCol w="407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47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4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433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: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 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j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56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2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  <a:endParaRPr lang="bg-BG" dirty="0"/>
          </a:p>
        </p:txBody>
      </p:sp>
      <p:sp>
        <p:nvSpPr>
          <p:cNvPr id="634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dirty="0" smtClean="0"/>
              <a:t> a string by given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separator(s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 smtClean="0"/>
              <a:t> use the following method: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Single operator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Multiple operators</a:t>
            </a:r>
            <a:endParaRPr lang="en-US" dirty="0"/>
          </a:p>
        </p:txBody>
      </p:sp>
      <p:sp>
        <p:nvSpPr>
          <p:cNvPr id="634884" name="Rectangle 4"/>
          <p:cNvSpPr>
            <a:spLocks noChangeArrowheads="1"/>
          </p:cNvSpPr>
          <p:nvPr/>
        </p:nvSpPr>
        <p:spPr bwMode="auto">
          <a:xfrm>
            <a:off x="343663" y="2542097"/>
            <a:ext cx="845708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 line = 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"carrot:orange,apple:red"; </a:t>
            </a:r>
            <a:endParaRPr lang="en-US" sz="2800" b="1" noProof="1" smtClean="0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String[] vegetables = line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.split(", ")</a:t>
            </a:r>
            <a:r>
              <a:rPr lang="en-US" sz="28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4885" name="Rectangle 5"/>
          <p:cNvSpPr>
            <a:spLocks noChangeArrowheads="1"/>
          </p:cNvSpPr>
          <p:nvPr/>
        </p:nvSpPr>
        <p:spPr bwMode="auto">
          <a:xfrm>
            <a:off x="343663" y="4279669"/>
            <a:ext cx="845708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 line = "carrot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orange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apple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red";</a:t>
            </a:r>
            <a:br>
              <a:rPr lang="en-US" sz="28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String[] vegetables = line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.split("[,:]")</a:t>
            </a:r>
            <a:r>
              <a:rPr lang="en-US" sz="28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9280677" y="2905247"/>
            <a:ext cx="2071535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Carrot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Orange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Apple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red</a:t>
            </a:r>
          </a:p>
        </p:txBody>
      </p:sp>
      <p:sp>
        <p:nvSpPr>
          <p:cNvPr id="4" name="Curved Down Arrow 3"/>
          <p:cNvSpPr/>
          <p:nvPr/>
        </p:nvSpPr>
        <p:spPr>
          <a:xfrm rot="601299">
            <a:off x="7569731" y="2002464"/>
            <a:ext cx="2932368" cy="69240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5" name="Curved Up Arrow 4"/>
          <p:cNvSpPr/>
          <p:nvPr/>
        </p:nvSpPr>
        <p:spPr>
          <a:xfrm rot="21207318">
            <a:off x="7568628" y="5133518"/>
            <a:ext cx="2797929" cy="647150"/>
          </a:xfrm>
          <a:prstGeom prst="curvedUpArrow">
            <a:avLst>
              <a:gd name="adj1" fmla="val 29213"/>
              <a:gd name="adj2" fmla="val 5068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622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885" grpId="0" animBg="1"/>
      <p:bldP spid="9" grpId="0" animBg="1"/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program that parses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dirty="0"/>
              <a:t> address given in the format: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protocol]://[server]/[resource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] </a:t>
            </a:r>
            <a:r>
              <a:rPr lang="en-US" dirty="0" smtClean="0"/>
              <a:t>and extracts from it the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Extract protocol, server and resource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Parse URLs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98612" y="3964605"/>
            <a:ext cx="2514601" cy="825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55612" y="3276601"/>
            <a:ext cx="11277600" cy="615552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455612" y="3276600"/>
            <a:ext cx="11277600" cy="6155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400" dirty="0"/>
              <a:t>https://softuni.bg/trainings/1531/java-advanced-january-2017</a:t>
            </a:r>
            <a:endParaRPr lang="bg-BG" sz="3400" dirty="0"/>
          </a:p>
        </p:txBody>
      </p:sp>
      <p:sp>
        <p:nvSpPr>
          <p:cNvPr id="17" name="Rounded Rectangle 16"/>
          <p:cNvSpPr/>
          <p:nvPr/>
        </p:nvSpPr>
        <p:spPr>
          <a:xfrm>
            <a:off x="5890226" y="4280400"/>
            <a:ext cx="4495801" cy="2169028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5789612" y="4267200"/>
            <a:ext cx="4615219" cy="22467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8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Protocol = </a:t>
            </a:r>
            <a:r>
              <a:rPr lang="en-US" sz="2800" b="1" spc="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</a:t>
            </a:r>
          </a:p>
          <a:p>
            <a:pPr algn="ctr"/>
            <a:r>
              <a:rPr lang="en-US" sz="28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Server = </a:t>
            </a:r>
            <a:r>
              <a:rPr lang="en-US" sz="28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softuni.bg</a:t>
            </a:r>
          </a:p>
          <a:p>
            <a:pPr algn="ctr"/>
            <a:r>
              <a:rPr lang="en-US" sz="28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Resources = </a:t>
            </a:r>
            <a:r>
              <a:rPr lang="en-US" sz="28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trainings/1531/java-advanced-january-2017</a:t>
            </a:r>
            <a:endParaRPr lang="bg-BG" sz="2800" b="1" spc="2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6" name="Bent-Up Arrow 5"/>
          <p:cNvSpPr/>
          <p:nvPr/>
        </p:nvSpPr>
        <p:spPr>
          <a:xfrm rot="5400000">
            <a:off x="3812328" y="4118718"/>
            <a:ext cx="1412803" cy="177976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51139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7" grpId="0" animBg="1"/>
      <p:bldP spid="10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r>
              <a:rPr lang="en-US" dirty="0"/>
              <a:t>: Parse </a:t>
            </a:r>
            <a:r>
              <a:rPr lang="en-US" dirty="0" smtClean="0"/>
              <a:t>URLs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12723" y="1234857"/>
            <a:ext cx="114681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reminder 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.split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("://");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protocol = reminder[0];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serverEndIndex = reminder[1]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("/");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 = reminder[1]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(0, serverEndIndex);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resource = reminder[1]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serverEndIndex + 1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reminder[1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].length() - 1);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4648200"/>
            <a:ext cx="1435596" cy="1435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17" y="4659987"/>
            <a:ext cx="1447800" cy="1447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61304" y="4648200"/>
            <a:ext cx="186621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URL</a:t>
            </a:r>
            <a:endParaRPr lang="en-US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https://judge.softuni.bg/Contests/457/Manual-String-Processing-Lab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3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Character Casing</a:t>
            </a:r>
            <a:endParaRPr lang="bg-BG" dirty="0"/>
          </a:p>
        </p:txBody>
      </p:sp>
      <p:sp>
        <p:nvSpPr>
          <p:cNvPr id="611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</a:t>
            </a:r>
            <a:r>
              <a:rPr lang="en-US" sz="3200" dirty="0" smtClean="0"/>
              <a:t>the method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toLowerCase()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2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Using the method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toUpperCase()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1332" name="Rectangle 4"/>
          <p:cNvSpPr>
            <a:spLocks noChangeArrowheads="1"/>
          </p:cNvSpPr>
          <p:nvPr/>
        </p:nvSpPr>
        <p:spPr bwMode="auto">
          <a:xfrm>
            <a:off x="689550" y="1952274"/>
            <a:ext cx="10510261" cy="15286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alpha 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"aBcDeFg";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lowerAlpha 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alpha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toLowerCase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System.out.println(lowerAlpha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endParaRPr lang="en-US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abcdefg</a:t>
            </a:r>
          </a:p>
        </p:txBody>
      </p:sp>
      <p:sp>
        <p:nvSpPr>
          <p:cNvPr id="611333" name="Rectangle 5"/>
          <p:cNvSpPr>
            <a:spLocks noChangeArrowheads="1"/>
          </p:cNvSpPr>
          <p:nvPr/>
        </p:nvSpPr>
        <p:spPr bwMode="auto">
          <a:xfrm>
            <a:off x="684212" y="4724400"/>
            <a:ext cx="10515599" cy="15286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alpha 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"aBcDeFg";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upperAlpha 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alpha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.toUpperCase()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System.out.println(upperAlpha); </a:t>
            </a:r>
            <a:endParaRPr lang="en-US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ABCDEFG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440" y="712078"/>
            <a:ext cx="3250794" cy="3250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088" y="3470682"/>
            <a:ext cx="3250794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70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13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Replacing </a:t>
            </a:r>
            <a:r>
              <a:rPr lang="en-US" sz="3600" dirty="0" smtClean="0"/>
              <a:t>substrings</a:t>
            </a:r>
            <a:endParaRPr lang="bg-BG" sz="3600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str.replace(CharSequence tar, CharSequence rep)</a:t>
            </a:r>
            <a:r>
              <a:rPr lang="en-US" sz="3000" dirty="0" smtClean="0"/>
              <a:t> </a:t>
            </a:r>
            <a:r>
              <a:rPr lang="en-US" sz="3000" dirty="0"/>
              <a:t>– replaces all occurrences of given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000" dirty="0" smtClean="0"/>
              <a:t> </a:t>
            </a:r>
            <a:r>
              <a:rPr lang="en-US" sz="3000" dirty="0"/>
              <a:t>with </a:t>
            </a:r>
            <a:r>
              <a:rPr lang="en-US" sz="3000" dirty="0" smtClean="0"/>
              <a:t>another</a:t>
            </a:r>
            <a:endParaRPr lang="en-US" sz="2600" dirty="0"/>
          </a:p>
          <a:p>
            <a:pPr lvl="1">
              <a:lnSpc>
                <a:spcPct val="100000"/>
              </a:lnSpc>
              <a:buNone/>
            </a:pPr>
            <a:endParaRPr lang="en-US" sz="2800" dirty="0" smtClean="0"/>
          </a:p>
          <a:p>
            <a:pPr marL="0" indent="0">
              <a:lnSpc>
                <a:spcPct val="100000"/>
              </a:lnSpc>
              <a:buNone/>
            </a:pPr>
            <a:endParaRPr lang="en-US" sz="3000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000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str.replaceAll(String regex, String rep)</a:t>
            </a:r>
            <a:r>
              <a:rPr lang="en-US" sz="3000" dirty="0" smtClean="0"/>
              <a:t> – replaces all matches of given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regex</a:t>
            </a:r>
            <a:r>
              <a:rPr lang="en-US" sz="3000" dirty="0" smtClean="0"/>
              <a:t> with a specified String</a:t>
            </a: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36612" y="2196405"/>
            <a:ext cx="104394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cocktail = "Vodka + Martini + Cherry";</a:t>
            </a:r>
            <a:b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replaced = cocktail.replace("+", "and");</a:t>
            </a:r>
            <a:b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Vodka and Martini and Cherry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73124" y="4863405"/>
            <a:ext cx="104394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"This 1231 is 124 a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666 String!";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newStr = str.replaceAll("[0-9]+",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is a String!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8069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What is a String?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Manipulating Strings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Comparing, Concatenating, Searching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Extracting Substrings, Splitting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3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Write </a:t>
            </a:r>
            <a:r>
              <a:rPr lang="en-US" dirty="0"/>
              <a:t>a program that changes the text in all regions surrounded by the tags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&lt;upcase&gt;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&lt;/upcase&gt; </a:t>
            </a:r>
            <a:r>
              <a:rPr lang="en-US" dirty="0"/>
              <a:t>to upper-case.</a:t>
            </a:r>
          </a:p>
          <a:p>
            <a:pPr>
              <a:lnSpc>
                <a:spcPct val="100000"/>
              </a:lnSpc>
            </a:pPr>
            <a:r>
              <a:rPr lang="en-US" dirty="0"/>
              <a:t>The tags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/>
              <a:t> be nested.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Parse Tags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98612" y="3964605"/>
            <a:ext cx="2514601" cy="825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18507" y="3124200"/>
            <a:ext cx="5732346" cy="3162112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518506" y="3239324"/>
            <a:ext cx="5707965" cy="30469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are living in a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</a:t>
            </a:r>
            <a:r>
              <a:rPr lang="en-US" sz="3200" b="1" spc="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upcase&gt;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yellow submarine</a:t>
            </a:r>
            <a:r>
              <a:rPr lang="en-US" sz="3200" b="1" spc="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&lt;/upcase&gt;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</a:t>
            </a:r>
          </a:p>
          <a:p>
            <a:pPr algn="ctr"/>
            <a:r>
              <a:rPr lang="en-US" sz="3200" b="1" spc="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don't have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</a:t>
            </a:r>
            <a:r>
              <a:rPr lang="en-US" sz="3200" b="1" spc="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upcase&gt;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anything </a:t>
            </a:r>
            <a:r>
              <a:rPr lang="en-US" sz="3200" b="1" spc="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&lt;/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upcase&gt;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else.</a:t>
            </a:r>
            <a:endParaRPr lang="bg-BG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151399" y="3620742"/>
            <a:ext cx="4495801" cy="2169028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7173258" y="3759459"/>
            <a:ext cx="4495800" cy="20621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are living in a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YELLOW SUBMARINE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</a:t>
            </a:r>
          </a:p>
          <a:p>
            <a:pPr algn="ctr"/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don't have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ANYTHING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else.</a:t>
            </a:r>
            <a:endParaRPr lang="bg-BG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6361744" y="4520502"/>
            <a:ext cx="67876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2" y="182880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2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7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r>
              <a:rPr lang="en-US" dirty="0"/>
              <a:t>: Parse Tags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12723" y="980956"/>
            <a:ext cx="114681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//TODO: Read from console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.contains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(upcaseStart))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startIndex 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(upcaseStart);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endIndex 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(upcaseStop);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reminder 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(startIndex +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upReminder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reminder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.toUpperCase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input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.replaceFirst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(reminder,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upReminder);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input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.replaceFirst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(upcase, "");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input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.replaceFirst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(upcaseStop, "");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//TODO: Write to console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https://judge.softuni.bg/Contests/457/Manual-String-Processing-Lab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5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 smtClean="0"/>
              <a:t>Practice: String Manipulations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00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189" y="1566140"/>
            <a:ext cx="3406623" cy="2181687"/>
          </a:xfrm>
          <a:prstGeom prst="roundRect">
            <a:avLst>
              <a:gd name="adj" fmla="val 1131"/>
            </a:avLst>
          </a:prstGeom>
          <a:scene3d>
            <a:camera prst="perspectiveHeroicExtremeLef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47" y="1489658"/>
            <a:ext cx="3226066" cy="2334652"/>
          </a:xfrm>
          <a:prstGeom prst="roundRect">
            <a:avLst>
              <a:gd name="adj" fmla="val 1014"/>
            </a:avLst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992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451518"/>
            <a:ext cx="8938472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String Compare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392600"/>
            <a:ext cx="8938472" cy="568865"/>
          </a:xfrm>
        </p:spPr>
        <p:txBody>
          <a:bodyPr/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Difference between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==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.equals() </a:t>
            </a:r>
            <a:endParaRPr lang="bg-B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1026" name="Picture 2" descr="C:\Users\tilchev\Desktop\Make-a-Star-with-String-Step-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6012" y="640080"/>
            <a:ext cx="4343400" cy="34747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212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 (2)</a:t>
            </a:r>
            <a:endParaRPr lang="bg-BG" dirty="0"/>
          </a:p>
        </p:txBody>
      </p:sp>
      <p:sp>
        <p:nvSpPr>
          <p:cNvPr id="608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Equality checking by operator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</a:rPr>
              <a:t>WARNING!</a:t>
            </a:r>
            <a:r>
              <a:rPr lang="en-US" dirty="0" smtClean="0"/>
              <a:t> Compares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reference</a:t>
            </a:r>
            <a:r>
              <a:rPr lang="en-US" dirty="0" smtClean="0"/>
              <a:t>, not the content of the String</a:t>
            </a:r>
          </a:p>
          <a:p>
            <a:pPr>
              <a:lnSpc>
                <a:spcPct val="100000"/>
              </a:lnSpc>
              <a:buNone/>
            </a:pPr>
            <a:endParaRPr lang="en-US" sz="3200" dirty="0" smtClean="0"/>
          </a:p>
          <a:p>
            <a:pPr>
              <a:lnSpc>
                <a:spcPct val="100000"/>
              </a:lnSpc>
              <a:buNone/>
            </a:pPr>
            <a:endParaRPr lang="en-US" sz="1100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200" dirty="0" smtClean="0"/>
              <a:t>Using the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equals()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smtClean="0"/>
              <a:t>and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equalsIgnoreCase()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smtClean="0"/>
              <a:t>method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Unlike the operator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</a:t>
            </a:r>
            <a:r>
              <a:rPr lang="en-US" dirty="0" smtClean="0"/>
              <a:t>these methods compare Strings by their value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8262" name="Rectangle 6"/>
          <p:cNvSpPr>
            <a:spLocks noChangeArrowheads="1"/>
          </p:cNvSpPr>
          <p:nvPr/>
        </p:nvSpPr>
        <p:spPr bwMode="auto">
          <a:xfrm>
            <a:off x="912812" y="2493818"/>
            <a:ext cx="102870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 == str2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608263" name="Rectangle 7"/>
          <p:cNvSpPr>
            <a:spLocks noChangeArrowheads="1"/>
          </p:cNvSpPr>
          <p:nvPr/>
        </p:nvSpPr>
        <p:spPr bwMode="auto">
          <a:xfrm>
            <a:off x="912812" y="5461337"/>
            <a:ext cx="10295515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str1.equals(str2))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1853">
            <a:off x="9911194" y="5551811"/>
            <a:ext cx="1062664" cy="83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626" y="2493818"/>
            <a:ext cx="975016" cy="105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17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26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Several ways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compare</a:t>
            </a:r>
            <a:r>
              <a:rPr lang="en-US" dirty="0" smtClean="0"/>
              <a:t> </a:t>
            </a:r>
            <a:r>
              <a:rPr lang="en-US" dirty="0"/>
              <a:t>two </a:t>
            </a:r>
            <a:r>
              <a:rPr lang="en-US" dirty="0" smtClean="0"/>
              <a:t>Strings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Dictionary-based String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comparison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 smtClean="0"/>
              <a:t>Case-insensitive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 smtClean="0"/>
          </a:p>
          <a:p>
            <a:pPr lvl="2">
              <a:lnSpc>
                <a:spcPct val="100000"/>
              </a:lnSpc>
              <a:spcBef>
                <a:spcPts val="4200"/>
              </a:spcBef>
            </a:pPr>
            <a:r>
              <a:rPr lang="en-US" dirty="0" smtClean="0"/>
              <a:t>Case-sensitive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</a:t>
            </a:r>
            <a:r>
              <a:rPr lang="en-US" dirty="0" smtClean="0"/>
              <a:t>Strings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217612" y="3124776"/>
            <a:ext cx="99822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str1</a:t>
            </a:r>
            <a:r>
              <a:rPr lang="en-US" sz="2000" noProof="1" smtClean="0"/>
              <a:t>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compareToIgnoreCase(str2);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if str1 equals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if str1 is before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if str1 is after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str2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1198706" y="5415280"/>
            <a:ext cx="10001106" cy="447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str1</a:t>
            </a:r>
            <a:r>
              <a:rPr lang="en-US" sz="2000" noProof="1" smtClean="0"/>
              <a:t>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compareTo(str2);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264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4" grpId="0" animBg="1"/>
      <p:bldP spid="47616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 a </a:t>
            </a:r>
            <a:r>
              <a:rPr lang="en-US" dirty="0"/>
              <a:t>string containing a list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special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words</a:t>
            </a:r>
            <a:r>
              <a:rPr lang="en-US" dirty="0"/>
              <a:t> and a text containing some of these words.</a:t>
            </a:r>
          </a:p>
          <a:p>
            <a:pPr>
              <a:lnSpc>
                <a:spcPct val="100000"/>
              </a:lnSpc>
            </a:pPr>
            <a:r>
              <a:rPr lang="en-US" dirty="0"/>
              <a:t>Write a program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dirty="0" smtClean="0"/>
              <a:t> special words in text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Special Words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379412" y="4200503"/>
            <a:ext cx="5672554" cy="2098961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396701" y="4186297"/>
            <a:ext cx="5655265" cy="20621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OpenJDK is another notable Java SE implementation that is licensed under the GNU GPL</a:t>
            </a:r>
            <a:endParaRPr lang="bg-BG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78172" y="4191000"/>
            <a:ext cx="5490857" cy="2153152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6278172" y="4216379"/>
            <a:ext cx="5490858" cy="20621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 - 1</a:t>
            </a:r>
          </a:p>
          <a:p>
            <a:pPr algn="ctr"/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GPL - 1</a:t>
            </a:r>
          </a:p>
          <a:p>
            <a:pPr algn="ctr"/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OpenJDK - 1</a:t>
            </a:r>
          </a:p>
          <a:p>
            <a:pPr algn="ctr"/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GNU 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- 1</a:t>
            </a:r>
            <a:endParaRPr lang="bg-BG" sz="3200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223850" y="3237197"/>
            <a:ext cx="5562600" cy="572803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3223850" y="3200400"/>
            <a:ext cx="556260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OpenJDK SE GNU OOP</a:t>
            </a:r>
            <a:endParaRPr lang="bg-BG" sz="3200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5" name="Bent Arrow 4"/>
          <p:cNvSpPr/>
          <p:nvPr/>
        </p:nvSpPr>
        <p:spPr>
          <a:xfrm>
            <a:off x="2163225" y="3389994"/>
            <a:ext cx="813816" cy="7138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0" name="Bent Arrow 19"/>
          <p:cNvSpPr/>
          <p:nvPr/>
        </p:nvSpPr>
        <p:spPr>
          <a:xfrm rot="5400000">
            <a:off x="9084118" y="3421017"/>
            <a:ext cx="678833" cy="78055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28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7" grpId="0" animBg="1"/>
      <p:bldP spid="14" grpId="0"/>
      <p:bldP spid="15" grpId="0" animBg="1"/>
      <p:bldP spid="16" grpId="0"/>
      <p:bldP spid="5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Solution</a:t>
            </a:r>
            <a:r>
              <a:rPr lang="en-US" dirty="0"/>
              <a:t>: Forbidden W</a:t>
            </a:r>
            <a:r>
              <a:rPr lang="en-US" dirty="0" smtClean="0"/>
              <a:t>ords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12723" y="980956"/>
            <a:ext cx="11468100" cy="52475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//TODO: Arrays - words, text. HashMap - counter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0; i &lt; words.length; i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j = 0; j &lt; text.length; j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(words[i]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.equals(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text[j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(!counter.containsKey(words[i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counter.put(words[i], 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else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counter.put(words[i], counter.get(words[i]) + 1);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(Map.Entry&lt;String, Integer&gt; entry : counter.entrySet</a:t>
            </a:r>
            <a:r>
              <a:rPr lang="en-US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</a:t>
            </a:r>
            <a:endParaRPr lang="en-US" sz="27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System.out.println(String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.format("%s - %s",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entry.getKey(), entry.getValue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https://judge.softuni.bg/Contests/457/Manual-String-Processing-Lab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37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625176" y="4901299"/>
            <a:ext cx="8938472" cy="737501"/>
          </a:xfrm>
        </p:spPr>
        <p:txBody>
          <a:bodyPr/>
          <a:lstStyle/>
          <a:p>
            <a:r>
              <a:rPr lang="en-US" sz="4800" dirty="0"/>
              <a:t>Concatenating and </a:t>
            </a:r>
            <a:r>
              <a:rPr lang="en-US" sz="4800" dirty="0" smtClean="0"/>
              <a:t>Building Strings</a:t>
            </a:r>
            <a:endParaRPr lang="bg-BG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5176" y="5754967"/>
            <a:ext cx="8938472" cy="688256"/>
          </a:xfrm>
        </p:spPr>
        <p:txBody>
          <a:bodyPr/>
          <a:lstStyle/>
          <a:p>
            <a:r>
              <a:rPr lang="en-US" noProof="1" smtClean="0"/>
              <a:t>Using the StringBuilder Class</a:t>
            </a:r>
            <a:endParaRPr lang="en-US" noProof="1"/>
          </a:p>
        </p:txBody>
      </p:sp>
      <p:pic>
        <p:nvPicPr>
          <p:cNvPr id="31746" name="Picture 2" descr="http://www.rpwages.com/images/cran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502" y="1371600"/>
            <a:ext cx="4617820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94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Strings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63200" cy="53101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two ways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combine</a:t>
            </a:r>
            <a:r>
              <a:rPr lang="en-US" dirty="0"/>
              <a:t> </a:t>
            </a:r>
            <a:r>
              <a:rPr lang="en-US" dirty="0" smtClean="0"/>
              <a:t>Strings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concat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/>
              <a:t> method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 operators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Any object can be appended to a </a:t>
            </a:r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1065212" y="2514601"/>
            <a:ext cx="87012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.concat(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strToConcat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7190" name="Rectangle 6"/>
          <p:cNvSpPr>
            <a:spLocks noChangeArrowheads="1"/>
          </p:cNvSpPr>
          <p:nvPr/>
        </p:nvSpPr>
        <p:spPr bwMode="auto">
          <a:xfrm>
            <a:off x="1065212" y="3796791"/>
            <a:ext cx="100584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str1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str1;</a:t>
            </a:r>
          </a:p>
        </p:txBody>
      </p:sp>
      <p:sp>
        <p:nvSpPr>
          <p:cNvPr id="477191" name="Rectangle 7"/>
          <p:cNvSpPr>
            <a:spLocks noChangeArrowheads="1"/>
          </p:cNvSpPr>
          <p:nvPr/>
        </p:nvSpPr>
        <p:spPr bwMode="auto">
          <a:xfrm>
            <a:off x="1065212" y="5370990"/>
            <a:ext cx="10058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"Peter";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22;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name +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 22"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862" y="1504406"/>
            <a:ext cx="1939100" cy="19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562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0" grpId="0" animBg="1"/>
      <p:bldP spid="47719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 (2)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indent="-514350">
              <a:lnSpc>
                <a:spcPts val="4000"/>
              </a:lnSpc>
              <a:buFont typeface="+mj-lt"/>
              <a:buAutoNum type="arabicPeriod" startAt="3"/>
            </a:pPr>
            <a:r>
              <a:rPr lang="en-US" dirty="0" smtClean="0"/>
              <a:t>Other String Operators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Replacing Substrings, Deleting Substrings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Changing Character Casing, Trimming</a:t>
            </a:r>
          </a:p>
          <a:p>
            <a:pPr marL="446088" indent="-446088">
              <a:lnSpc>
                <a:spcPts val="4000"/>
              </a:lnSpc>
              <a:buFontTx/>
              <a:buAutoNum type="arabicPeriod" startAt="3"/>
            </a:pPr>
            <a:r>
              <a:rPr lang="en-US" dirty="0" smtClean="0"/>
              <a:t>Building and Modifying Strings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Why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+</a:t>
            </a:r>
            <a:r>
              <a:rPr lang="en-US" dirty="0" smtClean="0"/>
              <a:t> Operator is Slow?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StringBuilder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2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StringBuilde</a:t>
            </a:r>
            <a:r>
              <a:rPr lang="en-US" dirty="0" smtClean="0"/>
              <a:t>r: How It Works?</a:t>
            </a:r>
            <a:endParaRPr lang="bg-BG" dirty="0"/>
          </a:p>
        </p:txBody>
      </p:sp>
      <p:sp>
        <p:nvSpPr>
          <p:cNvPr id="673794" name="Rectangle 2"/>
          <p:cNvSpPr>
            <a:spLocks noGrp="1" noChangeArrowheads="1"/>
          </p:cNvSpPr>
          <p:nvPr>
            <p:ph idx="1"/>
          </p:nvPr>
        </p:nvSpPr>
        <p:spPr>
          <a:xfrm>
            <a:off x="303212" y="4114800"/>
            <a:ext cx="11506200" cy="24828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keeps a buffer memory, allocated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advance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Most operations use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buffer memory </a:t>
            </a:r>
            <a:r>
              <a:rPr lang="en-US" dirty="0"/>
              <a:t>and do </a:t>
            </a:r>
            <a:r>
              <a:rPr lang="en-US" dirty="0" smtClean="0"/>
              <a:t>not</a:t>
            </a:r>
            <a:br>
              <a:rPr lang="en-US" dirty="0" smtClean="0"/>
            </a:br>
            <a:r>
              <a:rPr lang="en-US" dirty="0" smtClean="0"/>
              <a:t>allocate </a:t>
            </a:r>
            <a:r>
              <a:rPr lang="en-US" dirty="0"/>
              <a:t>new objects</a:t>
            </a:r>
          </a:p>
        </p:txBody>
      </p:sp>
      <p:graphicFrame>
        <p:nvGraphicFramePr>
          <p:cNvPr id="673840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730764"/>
              </p:ext>
            </p:extLst>
          </p:nvPr>
        </p:nvGraphicFramePr>
        <p:xfrm>
          <a:off x="3603569" y="1896281"/>
          <a:ext cx="5526088" cy="381000"/>
        </p:xfrm>
        <a:graphic>
          <a:graphicData uri="http://schemas.openxmlformats.org/drawingml/2006/table">
            <a:tbl>
              <a:tblPr/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J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a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v 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a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73831" name="AutoShape 39"/>
          <p:cNvSpPr>
            <a:spLocks/>
          </p:cNvSpPr>
          <p:nvPr/>
        </p:nvSpPr>
        <p:spPr bwMode="auto">
          <a:xfrm rot="16200000">
            <a:off x="5003772" y="935817"/>
            <a:ext cx="460375" cy="3244904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2" name="AutoShape 40"/>
          <p:cNvSpPr>
            <a:spLocks/>
          </p:cNvSpPr>
          <p:nvPr/>
        </p:nvSpPr>
        <p:spPr bwMode="auto">
          <a:xfrm rot="16200000">
            <a:off x="7796185" y="1464508"/>
            <a:ext cx="460375" cy="2187521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5" name="AutoShape 43"/>
          <p:cNvSpPr>
            <a:spLocks/>
          </p:cNvSpPr>
          <p:nvPr/>
        </p:nvSpPr>
        <p:spPr bwMode="auto">
          <a:xfrm rot="5400000" flipV="1">
            <a:off x="6196752" y="-1077900"/>
            <a:ext cx="33178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1812" y="1803689"/>
            <a:ext cx="284725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length() = 9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capacity() = 25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22522" y="1004224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1420" y="2861908"/>
            <a:ext cx="1928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buffer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(Length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64372" y="2846518"/>
            <a:ext cx="152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746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717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000" noProof="1"/>
              <a:t>Use the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java.lang.StringBuilder</a:t>
            </a:r>
            <a:r>
              <a:rPr lang="en-US" sz="3000" noProof="1" smtClean="0"/>
              <a:t> </a:t>
            </a:r>
            <a:r>
              <a:rPr lang="en-US" sz="3000" noProof="1"/>
              <a:t>class for modifiable </a:t>
            </a:r>
            <a:r>
              <a:rPr lang="en-US" sz="3000" noProof="1" smtClean="0"/>
              <a:t>Strings </a:t>
            </a:r>
            <a:r>
              <a:rPr lang="en-US" sz="3000" noProof="1"/>
              <a:t>of characters</a:t>
            </a:r>
            <a:r>
              <a:rPr lang="en-US" sz="3000" noProof="1" smtClean="0"/>
              <a:t>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 marL="0" indent="0">
              <a:lnSpc>
                <a:spcPct val="100000"/>
              </a:lnSpc>
              <a:spcAft>
                <a:spcPts val="3000"/>
              </a:spcAft>
              <a:buNone/>
            </a:pPr>
            <a:endParaRPr lang="en-US" sz="3000" noProof="1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000" noProof="1" smtClean="0"/>
              <a:t>Use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noProof="1"/>
              <a:t>if you need to keep adding characters to a </a:t>
            </a:r>
            <a:r>
              <a:rPr lang="en-US" sz="3000" noProof="1" smtClean="0"/>
              <a:t>String</a:t>
            </a:r>
            <a:br>
              <a:rPr lang="en-US" sz="3000" noProof="1" smtClean="0"/>
            </a:br>
            <a:r>
              <a:rPr lang="en-US" sz="3000" noProof="1" smtClean="0"/>
              <a:t>or when you have to print to the console many times</a:t>
            </a:r>
            <a:endParaRPr lang="en-US" sz="3000" noProof="1"/>
          </a:p>
        </p:txBody>
      </p:sp>
      <p:sp>
        <p:nvSpPr>
          <p:cNvPr id="67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Contents of a </a:t>
            </a:r>
            <a:r>
              <a:rPr lang="en-US" dirty="0" smtClean="0"/>
              <a:t>String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1748" name="Rectangle 4"/>
          <p:cNvSpPr>
            <a:spLocks noChangeArrowheads="1"/>
          </p:cNvSpPr>
          <p:nvPr/>
        </p:nvSpPr>
        <p:spPr bwMode="auto">
          <a:xfrm>
            <a:off x="760412" y="2286000"/>
            <a:ext cx="10591800" cy="29238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reverseString(String s) {</a:t>
            </a:r>
            <a:b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sb = new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StringBuilder();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s.length() - 1; i &gt;= 0; i--) {</a:t>
            </a:r>
            <a:b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s.charAt(i)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b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b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sb.toString();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31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</a:t>
            </a:r>
            <a:r>
              <a:rPr lang="en-US" dirty="0" smtClean="0"/>
              <a:t>Class</a:t>
            </a:r>
            <a:endParaRPr lang="bg-BG" dirty="0"/>
          </a:p>
        </p:txBody>
      </p:sp>
      <p:sp>
        <p:nvSpPr>
          <p:cNvPr id="675843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990600"/>
            <a:ext cx="10972800" cy="563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insert(int index, String str)</a:t>
            </a:r>
            <a:r>
              <a:rPr lang="en-US" noProof="1" smtClean="0"/>
              <a:t> </a:t>
            </a:r>
            <a:r>
              <a:rPr lang="en-US" dirty="0"/>
              <a:t>Inserts the string into this character </a:t>
            </a:r>
            <a:r>
              <a:rPr lang="en-US" dirty="0" smtClean="0"/>
              <a:t>sequence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delete(int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startIndex, int endIndex)</a:t>
            </a:r>
            <a:r>
              <a:rPr lang="en-US" noProof="1"/>
              <a:t> removes the characters in a substring of this sequence</a:t>
            </a:r>
            <a:r>
              <a:rPr lang="en-US" noProof="1" smtClean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98609" y="2161774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 sb = new StringBuilder(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"123456"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"pass"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System.out.println(sb);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123pass456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98609" y="5029200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 sb = new StringBuilder(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"123pass456"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.delete(3, 7)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System.out.println(sb);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123456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8479050" y="2633552"/>
            <a:ext cx="3276600" cy="1176448"/>
          </a:xfrm>
          <a:prstGeom prst="wedgeRoundRectCallout">
            <a:avLst>
              <a:gd name="adj1" fmla="val -149667"/>
              <a:gd name="adj2" fmla="val -290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Accept all primitive types and char[]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5135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StringBuilde</a:t>
            </a:r>
            <a:r>
              <a:rPr lang="en-US" dirty="0" smtClean="0"/>
              <a:t>r Class (2)</a:t>
            </a:r>
            <a:endParaRPr lang="bg-BG" dirty="0"/>
          </a:p>
        </p:txBody>
      </p:sp>
      <p:sp>
        <p:nvSpPr>
          <p:cNvPr id="675843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990600"/>
            <a:ext cx="10972800" cy="563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.replace (int startIndex, int endIndex, String str)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.reverse ()</a:t>
            </a:r>
            <a:r>
              <a:rPr lang="en-US" noProof="1"/>
              <a:t> Causes this character sequence to be replaced by the reverse of the sequence.</a:t>
            </a:r>
            <a:endParaRPr lang="en-US" noProof="1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98512" y="2217569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 sb = new StringBuilder("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123pass456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.replace(3,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"woo");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System.out.println(sb);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//123woo456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92728" y="4876800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 sb = new StringBuilder("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123456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.reverse()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System.out.println(sb);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//654321</a:t>
            </a:r>
          </a:p>
        </p:txBody>
      </p:sp>
    </p:spTree>
    <p:extLst>
      <p:ext uri="{BB962C8B-B14F-4D97-AF65-F5344CB8AC3E}">
        <p14:creationId xmlns:p14="http://schemas.microsoft.com/office/powerpoint/2010/main" val="41917180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Write </a:t>
            </a:r>
            <a:r>
              <a:rPr lang="en-US" dirty="0"/>
              <a:t>a program that </a:t>
            </a:r>
            <a:r>
              <a:rPr lang="en-US" dirty="0" smtClean="0"/>
              <a:t>checks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1000</a:t>
            </a:r>
            <a:r>
              <a:rPr lang="en-US" dirty="0" smtClean="0"/>
              <a:t> times </a:t>
            </a:r>
            <a:r>
              <a:rPr lang="en-US" dirty="0"/>
              <a:t>concatenating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(+=, .concat(),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StringBuilder)</a:t>
            </a:r>
            <a:r>
              <a:rPr lang="en-US" dirty="0" smtClean="0"/>
              <a:t> of some strings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average</a:t>
            </a:r>
            <a:r>
              <a:rPr lang="en-US" dirty="0" smtClean="0"/>
              <a:t> time for all of them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nano seconds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Timers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98612" y="3964605"/>
            <a:ext cx="2514601" cy="825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432907" y="3124200"/>
            <a:ext cx="2375505" cy="2971800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1432907" y="3239324"/>
            <a:ext cx="2375505" cy="26776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Concatenate</a:t>
            </a:r>
          </a:p>
          <a:p>
            <a:pPr algn="ctr"/>
            <a:r>
              <a:rPr lang="en-US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</a:t>
            </a:r>
          </a:p>
          <a:p>
            <a:pPr algn="ctr"/>
            <a:r>
              <a:rPr lang="en-US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</a:t>
            </a:r>
            <a:r>
              <a:rPr lang="en-US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trings</a:t>
            </a:r>
          </a:p>
          <a:p>
            <a:pPr algn="ctr"/>
            <a:r>
              <a:rPr lang="en-US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</a:t>
            </a:r>
            <a:r>
              <a:rPr lang="en-US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ith </a:t>
            </a:r>
          </a:p>
          <a:p>
            <a:pPr algn="ctr"/>
            <a:r>
              <a:rPr lang="en-US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</a:t>
            </a:r>
            <a:r>
              <a:rPr lang="en-US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ll</a:t>
            </a:r>
          </a:p>
          <a:p>
            <a:pPr algn="ctr"/>
            <a:r>
              <a:rPr lang="en-US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</a:t>
            </a:r>
            <a:r>
              <a:rPr lang="en-US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hree</a:t>
            </a:r>
          </a:p>
          <a:p>
            <a:pPr algn="ctr"/>
            <a:r>
              <a:rPr lang="en-US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types</a:t>
            </a:r>
            <a:endParaRPr lang="bg-BG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520939" y="3505200"/>
            <a:ext cx="4602673" cy="2169028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6620777" y="3574013"/>
            <a:ext cx="4395964" cy="20621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Average times are:</a:t>
            </a:r>
          </a:p>
          <a:p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+=    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              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223861</a:t>
            </a:r>
          </a:p>
          <a:p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concat     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      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222969</a:t>
            </a:r>
          </a:p>
          <a:p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StringBuilder 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1973</a:t>
            </a:r>
            <a:endParaRPr lang="bg-BG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494212" y="4335836"/>
            <a:ext cx="144076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16281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7" grpId="0" animBg="1"/>
      <p:bldP spid="14" grpId="0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r>
              <a:rPr lang="en-US" dirty="0"/>
              <a:t>: </a:t>
            </a:r>
            <a:r>
              <a:rPr lang="en-US" dirty="0" smtClean="0"/>
              <a:t>Timers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12723" y="980956"/>
            <a:ext cx="114681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1000; i++) {</a:t>
            </a:r>
            <a:endParaRPr lang="en-US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startTime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System.nanoTime();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(String s : str)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stringBuilder(s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endTime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System.nanoTime();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results.get(2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).add(endTime - startTime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//TODO: Find time for +=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//TODO: Find time for .concat()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System.out.println("StringBuilder " + sbTime / 1000);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https://judge.softuni.bg/Contests/457/Manual-String-Processing-Lab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49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Using StringBuilder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Strings are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/>
              <a:t> sequences of </a:t>
            </a:r>
            <a:endParaRPr lang="en-US" sz="36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 smtClean="0"/>
              <a:t>chars </a:t>
            </a:r>
            <a:r>
              <a:rPr lang="en-US" sz="3600" dirty="0"/>
              <a:t>(instances of </a:t>
            </a: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java.lang.String</a:t>
            </a:r>
            <a:r>
              <a:rPr lang="en-US" sz="3600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Can’t be iterated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Support operations such as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substring()</a:t>
            </a:r>
            <a:r>
              <a:rPr lang="en-US" dirty="0" smtClean="0"/>
              <a:t>, </a:t>
            </a:r>
          </a:p>
          <a:p>
            <a:pPr marL="377887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indexOf()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trim()</a:t>
            </a:r>
            <a:r>
              <a:rPr lang="en-US" noProof="1" smtClean="0"/>
              <a:t>, etc.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 smtClean="0"/>
              <a:t>Changes to the String create a new object, instead of modifying the old 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StringBuilder</a:t>
            </a:r>
            <a:r>
              <a:rPr lang="en-US" noProof="1" smtClean="0"/>
              <a:t> offers good performance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 smtClean="0"/>
              <a:t>Recommended when concatenating Strings in a loop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255" y="1295400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Syntax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3"/>
              </a:rPr>
              <a:t>https://softuni.bg/courses/java-fundamentals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37863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3303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Java</a:t>
            </a:r>
            <a:r>
              <a:rPr lang="en-US" sz="2000" dirty="0"/>
              <a:t>" book by </a:t>
            </a:r>
            <a:r>
              <a:rPr lang="en-US" sz="2000" dirty="0" err="1"/>
              <a:t>Svetlin</a:t>
            </a:r>
            <a:r>
              <a:rPr lang="en-US" sz="2000" dirty="0"/>
              <a:t> Nakov &amp; Co. </a:t>
            </a:r>
            <a:r>
              <a:rPr lang="en-US" sz="2000"/>
              <a:t>under </a:t>
            </a:r>
            <a:r>
              <a:rPr lang="en-US" sz="2000">
                <a:hlinkClick r:id="rId5"/>
              </a:rPr>
              <a:t>CC-BY-SA</a:t>
            </a:r>
            <a:r>
              <a:rPr lang="en-US" sz="200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/>
              <a:t/>
            </a:r>
            <a:br>
              <a:rPr lang="en-US" sz="6000" b="1"/>
            </a:br>
            <a:r>
              <a:rPr lang="en-US" sz="9600" b="1" smtClean="0"/>
              <a:t>#</a:t>
            </a:r>
            <a:r>
              <a:rPr lang="en-US" sz="9600" b="1" dirty="0" smtClean="0"/>
              <a:t>JavaAdvanced</a:t>
            </a:r>
            <a:endParaRPr lang="en-US" sz="54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07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0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Strings are represented by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java.lang.String</a:t>
            </a:r>
            <a:r>
              <a:rPr lang="en-US" dirty="0" smtClean="0"/>
              <a:t> </a:t>
            </a:r>
            <a:r>
              <a:rPr lang="en-US" dirty="0"/>
              <a:t>objects in </a:t>
            </a:r>
            <a:r>
              <a:rPr lang="en-US" dirty="0" smtClean="0"/>
              <a:t>Java</a:t>
            </a:r>
          </a:p>
          <a:p>
            <a:pPr marL="0" indent="0">
              <a:buNone/>
            </a:pPr>
            <a:endParaRPr lang="en-US" sz="4000" dirty="0" smtClean="0"/>
          </a:p>
          <a:p>
            <a:pPr marL="304747" lvl="1" indent="-304747"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sz="3400" dirty="0"/>
              <a:t>String objects contain an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immutable </a:t>
            </a:r>
            <a:r>
              <a:rPr lang="en-US" sz="3400" dirty="0"/>
              <a:t>(read-only) sequence of characters</a:t>
            </a:r>
          </a:p>
          <a:p>
            <a:pPr marL="0" indent="0">
              <a:buNone/>
            </a:pPr>
            <a:r>
              <a:rPr lang="en-US" sz="3600" dirty="0" smtClean="0"/>
              <a:t>	</a:t>
            </a:r>
          </a:p>
          <a:p>
            <a:pPr>
              <a:spcBef>
                <a:spcPts val="1800"/>
              </a:spcBef>
            </a:pPr>
            <a:r>
              <a:rPr lang="en-US" sz="3600" dirty="0" smtClean="0"/>
              <a:t>Before </a:t>
            </a:r>
            <a:r>
              <a:rPr lang="en-US" sz="3600" dirty="0"/>
              <a:t>initializing, a </a:t>
            </a:r>
            <a:r>
              <a:rPr lang="en-US" sz="3600" dirty="0" smtClean="0"/>
              <a:t>String </a:t>
            </a:r>
            <a:r>
              <a:rPr lang="en-US" sz="3600" dirty="0"/>
              <a:t>variable has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600" dirty="0"/>
              <a:t>value</a:t>
            </a:r>
          </a:p>
          <a:p>
            <a:endParaRPr lang="en-US" sz="3200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String?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01724" y="1905000"/>
            <a:ext cx="9982200" cy="7869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 = "I am a String";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//I am a String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01724" y="3937453"/>
            <a:ext cx="9982200" cy="7869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 = "I am a String";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//I am a String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6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526905"/>
            <a:ext cx="8938472" cy="9037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Formatting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638800"/>
            <a:ext cx="8938472" cy="692873"/>
          </a:xfrm>
        </p:spPr>
        <p:txBody>
          <a:bodyPr/>
          <a:lstStyle/>
          <a:p>
            <a:r>
              <a:rPr lang="en-US" dirty="0" smtClean="0"/>
              <a:t>Basic Format Options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979" y="967976"/>
            <a:ext cx="4056866" cy="335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48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String.format() </a:t>
            </a:r>
            <a:r>
              <a:rPr lang="en-US" dirty="0" smtClean="0"/>
              <a:t>provides </a:t>
            </a:r>
            <a:r>
              <a:rPr lang="en-US" dirty="0"/>
              <a:t>a format language to which we add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Insert numbers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 smtClean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Insert strings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Strings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112765" y="3031513"/>
            <a:ext cx="9982200" cy="447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result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String.format(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One: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%1$d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Two: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2$d",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10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1092271" y="5181600"/>
            <a:ext cx="10001106" cy="1158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String.format("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%s %s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first, last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String.format("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%s1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%s2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first, last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String.format("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%s$1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%s$2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first, last);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1747128" y="3886305"/>
            <a:ext cx="2438400" cy="568653"/>
          </a:xfrm>
          <a:prstGeom prst="wedgeRoundRectCallout">
            <a:avLst>
              <a:gd name="adj1" fmla="val 155020"/>
              <a:gd name="adj2" fmla="val -1371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Initial symbol</a:t>
            </a:r>
            <a:endParaRPr lang="en-US" sz="2800" noProof="1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4817675"/>
            <a:ext cx="3891355" cy="1522704"/>
          </a:xfrm>
          <a:prstGeom prst="rect">
            <a:avLst/>
          </a:prstGeom>
        </p:spPr>
      </p:pic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4393025" y="3886305"/>
            <a:ext cx="2627850" cy="568653"/>
          </a:xfrm>
          <a:prstGeom prst="wedgeRoundRectCallout">
            <a:avLst>
              <a:gd name="adj1" fmla="val 45371"/>
              <a:gd name="adj2" fmla="val -1417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Argument order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7228372" y="3886305"/>
            <a:ext cx="1775326" cy="568653"/>
          </a:xfrm>
          <a:prstGeom prst="wedgeRoundRectCallout">
            <a:avLst>
              <a:gd name="adj1" fmla="val 28442"/>
              <a:gd name="adj2" fmla="val -1258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Separator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9381966" y="3885701"/>
            <a:ext cx="1775326" cy="568653"/>
          </a:xfrm>
          <a:prstGeom prst="wedgeRoundRectCallout">
            <a:avLst>
              <a:gd name="adj1" fmla="val -71669"/>
              <a:gd name="adj2" fmla="val -1349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F</a:t>
            </a:r>
            <a:r>
              <a:rPr lang="en-US" sz="2800" noProof="1" smtClean="0">
                <a:solidFill>
                  <a:srgbClr val="FFFFFF"/>
                </a:solidFill>
              </a:rPr>
              <a:t>ormat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8530376" y="1912139"/>
            <a:ext cx="2826992" cy="699521"/>
          </a:xfrm>
          <a:prstGeom prst="wedgeRoundRectCallout">
            <a:avLst>
              <a:gd name="adj1" fmla="val 8604"/>
              <a:gd name="adj2" fmla="val 1176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/>
              <a:t>Second argument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5" name="AutoShape 8"/>
          <p:cNvSpPr>
            <a:spLocks noChangeArrowheads="1"/>
          </p:cNvSpPr>
          <p:nvPr/>
        </p:nvSpPr>
        <p:spPr bwMode="auto">
          <a:xfrm>
            <a:off x="5771087" y="1912140"/>
            <a:ext cx="2514600" cy="699521"/>
          </a:xfrm>
          <a:prstGeom prst="wedgeRoundRectCallout">
            <a:avLst>
              <a:gd name="adj1" fmla="val 95019"/>
              <a:gd name="adj2" fmla="val 1160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/>
              <a:t>First argument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5827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5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Insert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double </a:t>
            </a:r>
            <a:r>
              <a:rPr lang="en-US" dirty="0" smtClean="0"/>
              <a:t>numbers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 smtClean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Padding 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</a:t>
            </a:r>
            <a:r>
              <a:rPr lang="en-US" dirty="0" smtClean="0"/>
              <a:t>Strings (2)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775530" y="1884968"/>
            <a:ext cx="10637765" cy="11910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number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1.23456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 = String.format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("Precision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3: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%1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$.3f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number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1.234</a:t>
            </a: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773941" y="4135250"/>
            <a:ext cx="10637765" cy="1158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value = String.format("%1$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|| %2$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1.26, 5.55);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System.out.println(value);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1.26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     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5.55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529813" y="5548669"/>
            <a:ext cx="2895600" cy="855115"/>
          </a:xfrm>
          <a:prstGeom prst="wedgeRoundRectCallout">
            <a:avLst>
              <a:gd name="adj1" fmla="val 42564"/>
              <a:gd name="adj2" fmla="val -1672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Right </a:t>
            </a:r>
            <a:r>
              <a:rPr lang="en-US" sz="2800" noProof="1">
                <a:solidFill>
                  <a:srgbClr val="FFFFFF"/>
                </a:solidFill>
              </a:rPr>
              <a:t>p</a:t>
            </a:r>
            <a:r>
              <a:rPr lang="en-US" sz="2800" noProof="1" smtClean="0">
                <a:solidFill>
                  <a:srgbClr val="FFFFFF"/>
                </a:solidFill>
              </a:rPr>
              <a:t>adding 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6" name="AutoShape 8"/>
          <p:cNvSpPr>
            <a:spLocks noChangeArrowheads="1"/>
          </p:cNvSpPr>
          <p:nvPr/>
        </p:nvSpPr>
        <p:spPr bwMode="auto">
          <a:xfrm>
            <a:off x="7085012" y="5566124"/>
            <a:ext cx="2895600" cy="855115"/>
          </a:xfrm>
          <a:prstGeom prst="wedgeRoundRectCallout">
            <a:avLst>
              <a:gd name="adj1" fmla="val -24481"/>
              <a:gd name="adj2" fmla="val -17093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Left padding 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6510498" y="3162339"/>
            <a:ext cx="3276600" cy="836863"/>
          </a:xfrm>
          <a:prstGeom prst="wedgeRoundRectCallout">
            <a:avLst>
              <a:gd name="adj1" fmla="val 873"/>
              <a:gd name="adj2" fmla="val -1144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Number precisions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1441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5" grpId="0" animBg="1"/>
      <p:bldP spid="9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 student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 smtClean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results</a:t>
            </a:r>
            <a:r>
              <a:rPr lang="en-US" dirty="0" smtClean="0"/>
              <a:t> for his courses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Print them on console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columns</a:t>
            </a:r>
            <a:r>
              <a:rPr lang="en-US" dirty="0" smtClean="0"/>
              <a:t> with </a:t>
            </a:r>
            <a:r>
              <a:rPr lang="en-US" dirty="0"/>
              <a:t>precision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Last column have to be his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average</a:t>
            </a:r>
            <a:r>
              <a:rPr lang="en-US" dirty="0" smtClean="0"/>
              <a:t> score with precision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 smtClean="0"/>
              <a:t>  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Students Results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98612" y="4203295"/>
            <a:ext cx="2514601" cy="825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827213" y="3288895"/>
            <a:ext cx="8534398" cy="914400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1674812" y="3418198"/>
            <a:ext cx="8858836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36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Gosho - 3.33333, 4.4444, 5.555</a:t>
            </a:r>
            <a:endParaRPr lang="bg-BG" sz="2800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5852096" y="4310472"/>
            <a:ext cx="484632" cy="4572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ounded Rectangle 16"/>
          <p:cNvSpPr/>
          <p:nvPr/>
        </p:nvSpPr>
        <p:spPr>
          <a:xfrm>
            <a:off x="1826737" y="4874850"/>
            <a:ext cx="8532174" cy="1495802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040767"/>
              </p:ext>
            </p:extLst>
          </p:nvPr>
        </p:nvGraphicFramePr>
        <p:xfrm>
          <a:off x="2055812" y="5165551"/>
          <a:ext cx="8125885" cy="9144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25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JAdv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JavaOOP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AdvOOP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Average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Gosho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3.33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4.44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5.56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4.4442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56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3" grpId="0" animBg="1"/>
      <p:bldP spid="1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2344</Words>
  <Application>Microsoft Office PowerPoint</Application>
  <PresentationFormat>По избор</PresentationFormat>
  <Paragraphs>495</Paragraphs>
  <Slides>40</Slides>
  <Notes>13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5</vt:i4>
      </vt:variant>
      <vt:variant>
        <vt:lpstr>Заглавия на слайдовете</vt:lpstr>
      </vt:variant>
      <vt:variant>
        <vt:i4>40</vt:i4>
      </vt:variant>
    </vt:vector>
  </HeadingPairs>
  <TitlesOfParts>
    <vt:vector size="51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1_SoftUni 16x9</vt:lpstr>
      <vt:lpstr>2_SoftUni 16x9</vt:lpstr>
      <vt:lpstr>4_SoftUni 16x9</vt:lpstr>
      <vt:lpstr>5_SoftUni 16x9</vt:lpstr>
      <vt:lpstr>Strings and Text Processing</vt:lpstr>
      <vt:lpstr>Table of Contents</vt:lpstr>
      <vt:lpstr>Table of Contents (2)</vt:lpstr>
      <vt:lpstr>Have a Question?</vt:lpstr>
      <vt:lpstr>What is a String?</vt:lpstr>
      <vt:lpstr>Formatting Strings</vt:lpstr>
      <vt:lpstr>Formatting Strings</vt:lpstr>
      <vt:lpstr>Formatting Strings (2)</vt:lpstr>
      <vt:lpstr>Problem: Students Results</vt:lpstr>
      <vt:lpstr>Solution: Students Results</vt:lpstr>
      <vt:lpstr>Manipulating Strings</vt:lpstr>
      <vt:lpstr>Trimming White Space and boolean methods</vt:lpstr>
      <vt:lpstr>Searching in Strings</vt:lpstr>
      <vt:lpstr>Extracting Substrings</vt:lpstr>
      <vt:lpstr>Splitting Strings</vt:lpstr>
      <vt:lpstr>Problem: Parse URLs</vt:lpstr>
      <vt:lpstr>Solution: Parse URLs</vt:lpstr>
      <vt:lpstr>Changing Character Casing</vt:lpstr>
      <vt:lpstr>Replacing substrings</vt:lpstr>
      <vt:lpstr>Problem: Parse Tags</vt:lpstr>
      <vt:lpstr>Solution: Parse Tags</vt:lpstr>
      <vt:lpstr>Practice: String Manipulations</vt:lpstr>
      <vt:lpstr>String Compare</vt:lpstr>
      <vt:lpstr>Comparing Strings (2)</vt:lpstr>
      <vt:lpstr>Comparing Strings</vt:lpstr>
      <vt:lpstr>Problem: Special Words</vt:lpstr>
      <vt:lpstr>Solution: Forbidden Words</vt:lpstr>
      <vt:lpstr>Concatenating and Building Strings</vt:lpstr>
      <vt:lpstr>Concatenating Strings</vt:lpstr>
      <vt:lpstr>StringBuilder: How It Works?</vt:lpstr>
      <vt:lpstr>Changing the Contents of a String</vt:lpstr>
      <vt:lpstr>The StringBuilder Class</vt:lpstr>
      <vt:lpstr>StringBuilder Class (2)</vt:lpstr>
      <vt:lpstr>Problem: Timers</vt:lpstr>
      <vt:lpstr>Solution: Timers</vt:lpstr>
      <vt:lpstr>Using StringBuilder</vt:lpstr>
      <vt:lpstr>Summary</vt:lpstr>
      <vt:lpstr>Java Syntax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 and Text Processing</dc:title>
  <dc:subject>Advanced Java  Course</dc:subject>
  <dc:creator/>
  <cp:keywords>java, JavaAdvanced,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2017-02-11T10:00:52Z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